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71" r:id="rId9"/>
    <p:sldId id="264" r:id="rId10"/>
    <p:sldId id="265" r:id="rId11"/>
    <p:sldId id="266" r:id="rId12"/>
    <p:sldId id="270" r:id="rId13"/>
    <p:sldId id="267" r:id="rId14"/>
    <p:sldId id="269" r:id="rId15"/>
    <p:sldId id="268" r:id="rId16"/>
    <p:sldId id="272" r:id="rId17"/>
    <p:sldId id="274" r:id="rId18"/>
    <p:sldId id="273" r:id="rId19"/>
    <p:sldId id="276"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Holly B - (brownhb)" initials="BHB-(" lastIdx="1" clrIdx="0">
    <p:extLst>
      <p:ext uri="{19B8F6BF-5375-455C-9EA6-DF929625EA0E}">
        <p15:presenceInfo xmlns:p15="http://schemas.microsoft.com/office/powerpoint/2012/main" userId="S-1-5-21-3885614643-332083874-814631590-56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15" d="100"/>
          <a:sy n="115" d="100"/>
        </p:scale>
        <p:origin x="372"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F624D4-CF86-4860-A829-1E6881B90D42}" type="datetimeFigureOut">
              <a:rPr lang="en-US" smtClean="0"/>
              <a:t>4/5/2017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4A43DF-F1E4-404D-91DF-D13E8A1816EA}" type="slidenum">
              <a:rPr lang="en-US" smtClean="0"/>
              <a:t>‹#›</a:t>
            </a:fld>
            <a:endParaRPr lang="en-US"/>
          </a:p>
        </p:txBody>
      </p:sp>
    </p:spTree>
    <p:extLst>
      <p:ext uri="{BB962C8B-B14F-4D97-AF65-F5344CB8AC3E}">
        <p14:creationId xmlns:p14="http://schemas.microsoft.com/office/powerpoint/2010/main" val="691796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4A43DF-F1E4-404D-91DF-D13E8A1816EA}" type="slidenum">
              <a:rPr lang="en-US" smtClean="0"/>
              <a:t>3</a:t>
            </a:fld>
            <a:endParaRPr lang="en-US"/>
          </a:p>
        </p:txBody>
      </p:sp>
    </p:spTree>
    <p:extLst>
      <p:ext uri="{BB962C8B-B14F-4D97-AF65-F5344CB8AC3E}">
        <p14:creationId xmlns:p14="http://schemas.microsoft.com/office/powerpoint/2010/main" val="3582502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4/5/2017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4/5/2017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4/5/2017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4/5/2017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4/5/2017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hysics.arizona.edu/~elliott/" TargetMode="External"/><Relationship Id="rId2" Type="http://schemas.openxmlformats.org/officeDocument/2006/relationships/hyperlink" Target="http://atropos.as.arizona.edu/aiz/About.html" TargetMode="External"/><Relationship Id="rId1" Type="http://schemas.openxmlformats.org/officeDocument/2006/relationships/slideLayout" Target="../slideLayouts/slideLayout2.xml"/><Relationship Id="rId5" Type="http://schemas.openxmlformats.org/officeDocument/2006/relationships/hyperlink" Target="http://career.arizona.edu/curriculum-vitae" TargetMode="External"/><Relationship Id="rId4" Type="http://schemas.openxmlformats.org/officeDocument/2006/relationships/hyperlink" Target="https://lavinia.as.arizona.edu/~gbesla/Site/Welcome_files/CVJan2015.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mymarketability.com/blog/how-to-create-a-compelling-linkedin-taglin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linkedin.com/in/misty-bentz-99b274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areer.arizona.edu/resume-checklist" TargetMode="External"/><Relationship Id="rId2" Type="http://schemas.openxmlformats.org/officeDocument/2006/relationships/hyperlink" Target="http://career.arizona.edu/a-resume-gui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Resumes and Social Media</a:t>
            </a:r>
            <a:endParaRPr lang="en-US" dirty="0"/>
          </a:p>
        </p:txBody>
      </p:sp>
      <p:sp>
        <p:nvSpPr>
          <p:cNvPr id="3" name="Subtitle 2"/>
          <p:cNvSpPr>
            <a:spLocks noGrp="1"/>
          </p:cNvSpPr>
          <p:nvPr>
            <p:ph type="subTitle" idx="1"/>
          </p:nvPr>
        </p:nvSpPr>
        <p:spPr/>
        <p:txBody>
          <a:bodyPr/>
          <a:lstStyle/>
          <a:p>
            <a:r>
              <a:rPr lang="en-US" dirty="0" smtClean="0"/>
              <a:t>TIMESTEP</a:t>
            </a:r>
          </a:p>
          <a:p>
            <a:r>
              <a:rPr lang="en-US" dirty="0" smtClean="0"/>
              <a:t>4/5/17</a:t>
            </a:r>
            <a:endParaRPr lang="en-US" dirty="0"/>
          </a:p>
        </p:txBody>
      </p:sp>
    </p:spTree>
    <p:extLst>
      <p:ext uri="{BB962C8B-B14F-4D97-AF65-F5344CB8AC3E}">
        <p14:creationId xmlns:p14="http://schemas.microsoft.com/office/powerpoint/2010/main" val="2518445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a:t>
            </a:r>
            <a:endParaRPr lang="en-US" dirty="0"/>
          </a:p>
        </p:txBody>
      </p:sp>
      <p:sp>
        <p:nvSpPr>
          <p:cNvPr id="3" name="Content Placeholder 2"/>
          <p:cNvSpPr>
            <a:spLocks noGrp="1"/>
          </p:cNvSpPr>
          <p:nvPr>
            <p:ph idx="1"/>
          </p:nvPr>
        </p:nvSpPr>
        <p:spPr>
          <a:xfrm>
            <a:off x="1371600" y="1487978"/>
            <a:ext cx="9601200" cy="4379422"/>
          </a:xfrm>
        </p:spPr>
        <p:txBody>
          <a:bodyPr>
            <a:normAutofit fontScale="70000" lnSpcReduction="20000"/>
          </a:bodyPr>
          <a:lstStyle/>
          <a:p>
            <a:pPr marL="0" indent="0">
              <a:buNone/>
            </a:pPr>
            <a:r>
              <a:rPr lang="en-US" dirty="0" smtClean="0"/>
              <a:t>A CV should include…</a:t>
            </a:r>
          </a:p>
          <a:p>
            <a:r>
              <a:rPr lang="en-US" dirty="0" smtClean="0"/>
              <a:t>Your name and contact info</a:t>
            </a:r>
          </a:p>
          <a:p>
            <a:r>
              <a:rPr lang="en-US" dirty="0" smtClean="0"/>
              <a:t>A brief bio</a:t>
            </a:r>
          </a:p>
          <a:p>
            <a:r>
              <a:rPr lang="en-US" dirty="0" smtClean="0"/>
              <a:t>Educational history in reverse chronological order (include years of graduation and dissertation/thesis information along with your advisor name)</a:t>
            </a:r>
          </a:p>
          <a:p>
            <a:r>
              <a:rPr lang="en-US" dirty="0" smtClean="0"/>
              <a:t>Work history including applicable experience </a:t>
            </a:r>
          </a:p>
          <a:p>
            <a:r>
              <a:rPr lang="en-US" dirty="0" smtClean="0"/>
              <a:t>Areas of </a:t>
            </a:r>
            <a:r>
              <a:rPr lang="en-US" dirty="0" smtClean="0"/>
              <a:t>interest</a:t>
            </a:r>
            <a:endParaRPr lang="en-US" dirty="0" smtClean="0"/>
          </a:p>
          <a:p>
            <a:r>
              <a:rPr lang="en-US" dirty="0" smtClean="0"/>
              <a:t>All teaching and research experience</a:t>
            </a:r>
          </a:p>
          <a:p>
            <a:r>
              <a:rPr lang="en-US" dirty="0" smtClean="0"/>
              <a:t>Languages, computer skills, technical skills</a:t>
            </a:r>
          </a:p>
          <a:p>
            <a:r>
              <a:rPr lang="en-US" dirty="0" smtClean="0"/>
              <a:t>Awards &amp; Honors</a:t>
            </a:r>
          </a:p>
          <a:p>
            <a:r>
              <a:rPr lang="en-US" dirty="0" smtClean="0"/>
              <a:t>Publications and speaking engagements</a:t>
            </a:r>
          </a:p>
          <a:p>
            <a:r>
              <a:rPr lang="en-US" dirty="0" smtClean="0"/>
              <a:t>Professional organization memberships</a:t>
            </a:r>
          </a:p>
          <a:p>
            <a:r>
              <a:rPr lang="en-US" dirty="0" smtClean="0"/>
              <a:t>References </a:t>
            </a:r>
          </a:p>
          <a:p>
            <a:r>
              <a:rPr lang="en-US" dirty="0" smtClean="0"/>
              <a:t>Other relevant experience such as study abroad, licenses, professional development and volunteer work</a:t>
            </a:r>
            <a:endParaRPr lang="en-US" dirty="0"/>
          </a:p>
        </p:txBody>
      </p:sp>
    </p:spTree>
    <p:extLst>
      <p:ext uri="{BB962C8B-B14F-4D97-AF65-F5344CB8AC3E}">
        <p14:creationId xmlns:p14="http://schemas.microsoft.com/office/powerpoint/2010/main" val="3130861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a:t>
            </a:r>
            <a:endParaRPr lang="en-US" dirty="0"/>
          </a:p>
        </p:txBody>
      </p:sp>
      <p:sp>
        <p:nvSpPr>
          <p:cNvPr id="3" name="Content Placeholder 2"/>
          <p:cNvSpPr>
            <a:spLocks noGrp="1"/>
          </p:cNvSpPr>
          <p:nvPr>
            <p:ph idx="1"/>
          </p:nvPr>
        </p:nvSpPr>
        <p:spPr/>
        <p:txBody>
          <a:bodyPr/>
          <a:lstStyle/>
          <a:p>
            <a:pPr marL="0" indent="0">
              <a:buNone/>
            </a:pPr>
            <a:r>
              <a:rPr lang="en-US" dirty="0" smtClean="0"/>
              <a:t>Do’s and </a:t>
            </a:r>
            <a:r>
              <a:rPr lang="en-US" dirty="0" err="1" smtClean="0"/>
              <a:t>Don’t’s</a:t>
            </a:r>
            <a:r>
              <a:rPr lang="en-US" dirty="0" smtClean="0"/>
              <a:t>…</a:t>
            </a:r>
          </a:p>
          <a:p>
            <a:r>
              <a:rPr lang="en-US" dirty="0" smtClean="0"/>
              <a:t>DO…write in full, grammatically correct sentences using action words</a:t>
            </a:r>
          </a:p>
          <a:p>
            <a:r>
              <a:rPr lang="en-US" dirty="0" smtClean="0"/>
              <a:t>DON’T…include salary information, a photo, or why you left a position (for the cover letter or interview!)</a:t>
            </a:r>
          </a:p>
          <a:p>
            <a:r>
              <a:rPr lang="en-US" dirty="0" smtClean="0"/>
              <a:t>DO…be targeted towards a specific job or field and make sure to tailor your language and list of information accordingly</a:t>
            </a:r>
          </a:p>
          <a:p>
            <a:r>
              <a:rPr lang="en-US" dirty="0" smtClean="0"/>
              <a:t>DON’T…print out your CV double sided. Single-sided only</a:t>
            </a:r>
          </a:p>
          <a:p>
            <a:endParaRPr lang="en-US" dirty="0"/>
          </a:p>
        </p:txBody>
      </p:sp>
    </p:spTree>
    <p:extLst>
      <p:ext uri="{BB962C8B-B14F-4D97-AF65-F5344CB8AC3E}">
        <p14:creationId xmlns:p14="http://schemas.microsoft.com/office/powerpoint/2010/main" val="206913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a:t>
            </a:r>
            <a:endParaRPr lang="en-US" dirty="0"/>
          </a:p>
        </p:txBody>
      </p:sp>
      <p:sp>
        <p:nvSpPr>
          <p:cNvPr id="3" name="Content Placeholder 2"/>
          <p:cNvSpPr>
            <a:spLocks noGrp="1"/>
          </p:cNvSpPr>
          <p:nvPr>
            <p:ph idx="1"/>
          </p:nvPr>
        </p:nvSpPr>
        <p:spPr/>
        <p:txBody>
          <a:bodyPr/>
          <a:lstStyle/>
          <a:p>
            <a:r>
              <a:rPr lang="en-US" dirty="0"/>
              <a:t>Ann Zabludoff: </a:t>
            </a:r>
            <a:r>
              <a:rPr lang="en-US" dirty="0">
                <a:hlinkClick r:id="rId2"/>
              </a:rPr>
              <a:t>http://</a:t>
            </a:r>
            <a:r>
              <a:rPr lang="en-US" dirty="0" smtClean="0">
                <a:hlinkClick r:id="rId2"/>
              </a:rPr>
              <a:t>atropos.as.arizona.edu/aiz/About.html</a:t>
            </a:r>
            <a:endParaRPr lang="en-US" dirty="0" smtClean="0"/>
          </a:p>
          <a:p>
            <a:r>
              <a:rPr lang="en-US" dirty="0"/>
              <a:t>Elliott Cheu: </a:t>
            </a:r>
            <a:r>
              <a:rPr lang="en-US" dirty="0">
                <a:hlinkClick r:id="rId3"/>
              </a:rPr>
              <a:t>http://www.physics.arizona.edu/~elliott</a:t>
            </a:r>
            <a:r>
              <a:rPr lang="en-US" dirty="0" smtClean="0">
                <a:hlinkClick r:id="rId3"/>
              </a:rPr>
              <a:t>/</a:t>
            </a:r>
            <a:endParaRPr lang="en-US" dirty="0" smtClean="0"/>
          </a:p>
          <a:p>
            <a:r>
              <a:rPr lang="en-US" dirty="0"/>
              <a:t>Gurtina Besla: </a:t>
            </a:r>
            <a:r>
              <a:rPr lang="en-US" dirty="0">
                <a:hlinkClick r:id="rId4"/>
              </a:rPr>
              <a:t>https://lavinia.as.arizona.edu/~</a:t>
            </a:r>
            <a:r>
              <a:rPr lang="en-US" dirty="0" smtClean="0">
                <a:hlinkClick r:id="rId4"/>
              </a:rPr>
              <a:t>gbesla/Site/Welcome_files/CVJan2015.pdf</a:t>
            </a:r>
            <a:endParaRPr lang="en-US" dirty="0" smtClean="0"/>
          </a:p>
          <a:p>
            <a:r>
              <a:rPr lang="en-US" dirty="0" smtClean="0"/>
              <a:t>Career Resources </a:t>
            </a:r>
            <a:r>
              <a:rPr lang="en-US" dirty="0"/>
              <a:t>CV Guide: </a:t>
            </a:r>
            <a:r>
              <a:rPr lang="en-US" dirty="0">
                <a:hlinkClick r:id="rId5"/>
              </a:rPr>
              <a:t>http://</a:t>
            </a:r>
            <a:r>
              <a:rPr lang="en-US" dirty="0" smtClean="0">
                <a:hlinkClick r:id="rId5"/>
              </a:rPr>
              <a:t>career.arizona.edu/curriculum-vitae</a:t>
            </a:r>
            <a:r>
              <a:rPr lang="en-US" dirty="0" smtClean="0"/>
              <a:t> </a:t>
            </a:r>
            <a:endParaRPr lang="en-US" dirty="0"/>
          </a:p>
        </p:txBody>
      </p:sp>
    </p:spTree>
    <p:extLst>
      <p:ext uri="{BB962C8B-B14F-4D97-AF65-F5344CB8AC3E}">
        <p14:creationId xmlns:p14="http://schemas.microsoft.com/office/powerpoint/2010/main" val="250221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LinkedIn &amp; Social Media</a:t>
            </a:r>
            <a:endParaRPr lang="en-US" dirty="0"/>
          </a:p>
        </p:txBody>
      </p:sp>
      <p:sp>
        <p:nvSpPr>
          <p:cNvPr id="3" name="Content Placeholder 2"/>
          <p:cNvSpPr>
            <a:spLocks noGrp="1"/>
          </p:cNvSpPr>
          <p:nvPr>
            <p:ph idx="1"/>
          </p:nvPr>
        </p:nvSpPr>
        <p:spPr/>
        <p:txBody>
          <a:bodyPr/>
          <a:lstStyle/>
          <a:p>
            <a:pPr marL="0" indent="0">
              <a:buNone/>
            </a:pPr>
            <a:r>
              <a:rPr lang="en-US" dirty="0" smtClean="0"/>
              <a:t>Why use it?</a:t>
            </a:r>
          </a:p>
          <a:p>
            <a:r>
              <a:rPr lang="en-US" dirty="0" smtClean="0"/>
              <a:t>Professional networking</a:t>
            </a:r>
          </a:p>
          <a:p>
            <a:r>
              <a:rPr lang="en-US" dirty="0" smtClean="0"/>
              <a:t>Customizable </a:t>
            </a:r>
            <a:r>
              <a:rPr lang="en-US" dirty="0" smtClean="0"/>
              <a:t>profile</a:t>
            </a:r>
          </a:p>
          <a:p>
            <a:r>
              <a:rPr lang="en-US" dirty="0" smtClean="0"/>
              <a:t>Public &amp; searchable</a:t>
            </a:r>
            <a:endParaRPr lang="en-US" dirty="0"/>
          </a:p>
        </p:txBody>
      </p:sp>
    </p:spTree>
    <p:extLst>
      <p:ext uri="{BB962C8B-B14F-4D97-AF65-F5344CB8AC3E}">
        <p14:creationId xmlns:p14="http://schemas.microsoft.com/office/powerpoint/2010/main" val="2163873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LinkedIn &amp; Social Media</a:t>
            </a:r>
            <a:endParaRPr lang="en-US" dirty="0"/>
          </a:p>
        </p:txBody>
      </p:sp>
      <p:sp>
        <p:nvSpPr>
          <p:cNvPr id="3" name="Content Placeholder 2"/>
          <p:cNvSpPr>
            <a:spLocks noGrp="1"/>
          </p:cNvSpPr>
          <p:nvPr>
            <p:ph idx="1"/>
          </p:nvPr>
        </p:nvSpPr>
        <p:spPr/>
        <p:txBody>
          <a:bodyPr/>
          <a:lstStyle/>
          <a:p>
            <a:pPr marL="0" indent="0">
              <a:buNone/>
            </a:pPr>
            <a:r>
              <a:rPr lang="en-US" dirty="0" smtClean="0"/>
              <a:t>Tailoring for academics</a:t>
            </a:r>
            <a:r>
              <a:rPr lang="en-US" dirty="0" smtClean="0"/>
              <a:t>…</a:t>
            </a:r>
          </a:p>
          <a:p>
            <a:pPr marL="0" indent="0">
              <a:buNone/>
            </a:pPr>
            <a:r>
              <a:rPr lang="en-US" dirty="0" smtClean="0"/>
              <a:t>Think about:</a:t>
            </a:r>
          </a:p>
          <a:p>
            <a:r>
              <a:rPr lang="en-US" dirty="0" smtClean="0"/>
              <a:t>Who will look at your online profile?</a:t>
            </a:r>
          </a:p>
          <a:p>
            <a:r>
              <a:rPr lang="en-US" dirty="0" smtClean="0"/>
              <a:t>What do you want people to know about you?</a:t>
            </a:r>
          </a:p>
          <a:p>
            <a:r>
              <a:rPr lang="en-US" dirty="0" smtClean="0"/>
              <a:t>How will they use this information?</a:t>
            </a:r>
            <a:endParaRPr lang="en-US" dirty="0"/>
          </a:p>
        </p:txBody>
      </p:sp>
    </p:spTree>
    <p:extLst>
      <p:ext uri="{BB962C8B-B14F-4D97-AF65-F5344CB8AC3E}">
        <p14:creationId xmlns:p14="http://schemas.microsoft.com/office/powerpoint/2010/main" val="1886600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LinkedIn &amp; Social Media</a:t>
            </a:r>
            <a:endParaRPr lang="en-US" dirty="0"/>
          </a:p>
        </p:txBody>
      </p:sp>
      <p:sp>
        <p:nvSpPr>
          <p:cNvPr id="3" name="Content Placeholder 2"/>
          <p:cNvSpPr>
            <a:spLocks noGrp="1"/>
          </p:cNvSpPr>
          <p:nvPr>
            <p:ph idx="1"/>
          </p:nvPr>
        </p:nvSpPr>
        <p:spPr/>
        <p:txBody>
          <a:bodyPr/>
          <a:lstStyle/>
          <a:p>
            <a:pPr marL="0" indent="0">
              <a:buNone/>
            </a:pPr>
            <a:r>
              <a:rPr lang="en-US" dirty="0" smtClean="0"/>
              <a:t>Differences between LinkedIn and a Resume/CV…</a:t>
            </a:r>
          </a:p>
          <a:p>
            <a:r>
              <a:rPr lang="en-US" dirty="0" smtClean="0"/>
              <a:t>Profile picture!</a:t>
            </a:r>
          </a:p>
          <a:p>
            <a:r>
              <a:rPr lang="en-US" dirty="0" smtClean="0"/>
              <a:t>Introductory bio/goals</a:t>
            </a:r>
          </a:p>
          <a:p>
            <a:r>
              <a:rPr lang="en-US" dirty="0" smtClean="0"/>
              <a:t>No page limit!</a:t>
            </a:r>
          </a:p>
          <a:p>
            <a:r>
              <a:rPr lang="en-US" dirty="0" smtClean="0"/>
              <a:t>Ability to link/highlight online or multimedia resources – like portfolios, videos or graphics, websites</a:t>
            </a:r>
            <a:r>
              <a:rPr lang="en-US" dirty="0" smtClean="0"/>
              <a:t>…</a:t>
            </a:r>
          </a:p>
          <a:p>
            <a:r>
              <a:rPr lang="en-US" dirty="0" smtClean="0"/>
              <a:t>Make sure to use keywords and phrases common in  your industry that will help people search you</a:t>
            </a:r>
            <a:endParaRPr lang="en-US" dirty="0"/>
          </a:p>
        </p:txBody>
      </p:sp>
    </p:spTree>
    <p:extLst>
      <p:ext uri="{BB962C8B-B14F-4D97-AF65-F5344CB8AC3E}">
        <p14:creationId xmlns:p14="http://schemas.microsoft.com/office/powerpoint/2010/main" val="387605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a:t>
            </a:r>
            <a:endParaRPr lang="en-US" dirty="0"/>
          </a:p>
        </p:txBody>
      </p:sp>
      <p:sp>
        <p:nvSpPr>
          <p:cNvPr id="3" name="Content Placeholder 2"/>
          <p:cNvSpPr>
            <a:spLocks noGrp="1"/>
          </p:cNvSpPr>
          <p:nvPr>
            <p:ph idx="1"/>
          </p:nvPr>
        </p:nvSpPr>
        <p:spPr/>
        <p:txBody>
          <a:bodyPr/>
          <a:lstStyle/>
          <a:p>
            <a:pPr marL="0" indent="0">
              <a:buNone/>
            </a:pPr>
            <a:r>
              <a:rPr lang="en-US" dirty="0" smtClean="0"/>
              <a:t>Headline</a:t>
            </a:r>
          </a:p>
          <a:p>
            <a:r>
              <a:rPr lang="en-US" dirty="0" smtClean="0"/>
              <a:t>Most important!  </a:t>
            </a:r>
          </a:p>
          <a:p>
            <a:r>
              <a:rPr lang="en-US" dirty="0" smtClean="0"/>
              <a:t>3 keywords + 1 value proposition</a:t>
            </a:r>
          </a:p>
          <a:p>
            <a:pPr lvl="1"/>
            <a:r>
              <a:rPr lang="en-US" dirty="0" smtClean="0"/>
              <a:t>Expert, Strategist, Passionate, Improves</a:t>
            </a:r>
            <a:r>
              <a:rPr lang="en-US" dirty="0"/>
              <a:t>, Aspiring (</a:t>
            </a:r>
            <a:r>
              <a:rPr lang="en-US" dirty="0">
                <a:hlinkClick r:id="rId2"/>
              </a:rPr>
              <a:t>http://mymarketability.com/blog/how-to-create-a-compelling-linkedin-tagline</a:t>
            </a:r>
            <a:r>
              <a:rPr lang="en-US" dirty="0" smtClean="0">
                <a:hlinkClick r:id="rId2"/>
              </a:rPr>
              <a:t>/</a:t>
            </a:r>
            <a:r>
              <a:rPr lang="en-US" dirty="0" smtClean="0"/>
              <a:t>) </a:t>
            </a:r>
          </a:p>
          <a:p>
            <a:r>
              <a:rPr lang="en-US" dirty="0" smtClean="0"/>
              <a:t>This is the summary and the skim – if someone doesn’t read anything else in your profile, what will they come away with?  </a:t>
            </a:r>
          </a:p>
          <a:p>
            <a:r>
              <a:rPr lang="en-US" dirty="0" smtClean="0"/>
              <a:t>Be clear about what you are looking for if you are job seeking – “seeking new opportunities” is too vague</a:t>
            </a:r>
            <a:endParaRPr lang="en-US" dirty="0"/>
          </a:p>
        </p:txBody>
      </p:sp>
    </p:spTree>
    <p:extLst>
      <p:ext uri="{BB962C8B-B14F-4D97-AF65-F5344CB8AC3E}">
        <p14:creationId xmlns:p14="http://schemas.microsoft.com/office/powerpoint/2010/main" val="749684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a:t>
            </a:r>
            <a:endParaRPr lang="en-US" dirty="0"/>
          </a:p>
        </p:txBody>
      </p:sp>
      <p:sp>
        <p:nvSpPr>
          <p:cNvPr id="3" name="Content Placeholder 2"/>
          <p:cNvSpPr>
            <a:spLocks noGrp="1"/>
          </p:cNvSpPr>
          <p:nvPr>
            <p:ph idx="1"/>
          </p:nvPr>
        </p:nvSpPr>
        <p:spPr/>
        <p:txBody>
          <a:bodyPr/>
          <a:lstStyle/>
          <a:p>
            <a:pPr marL="0" indent="0">
              <a:buNone/>
            </a:pPr>
            <a:r>
              <a:rPr lang="en-US" dirty="0" smtClean="0"/>
              <a:t>Photo</a:t>
            </a:r>
          </a:p>
          <a:p>
            <a:r>
              <a:rPr lang="en-US" dirty="0" smtClean="0"/>
              <a:t>should be professional, recognizable, personable but not the same as </a:t>
            </a:r>
            <a:r>
              <a:rPr lang="en-US" dirty="0" err="1" smtClean="0"/>
              <a:t>facebook</a:t>
            </a:r>
            <a:r>
              <a:rPr lang="en-US" dirty="0" smtClean="0"/>
              <a:t>…</a:t>
            </a:r>
          </a:p>
          <a:p>
            <a:pPr marL="0" indent="0">
              <a:buNone/>
            </a:pPr>
            <a:r>
              <a:rPr lang="en-US" dirty="0" smtClean="0"/>
              <a:t>Job descriptions</a:t>
            </a:r>
          </a:p>
          <a:p>
            <a:r>
              <a:rPr lang="en-US" dirty="0" smtClean="0"/>
              <a:t>As with the cover letter and other communications, focus on actual examples and measurable accomplishments. “Hard-working professional” doesn’t mean anything if there are no metrics to back it up! </a:t>
            </a:r>
          </a:p>
          <a:p>
            <a:r>
              <a:rPr lang="en-US" dirty="0" smtClean="0"/>
              <a:t>In LinkedIn, you have room to expand upon basic job descriptions</a:t>
            </a:r>
          </a:p>
          <a:p>
            <a:endParaRPr lang="en-US" dirty="0"/>
          </a:p>
        </p:txBody>
      </p:sp>
    </p:spTree>
    <p:extLst>
      <p:ext uri="{BB962C8B-B14F-4D97-AF65-F5344CB8AC3E}">
        <p14:creationId xmlns:p14="http://schemas.microsoft.com/office/powerpoint/2010/main" val="3105593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a:t>
            </a:r>
            <a:endParaRPr lang="en-US" dirty="0"/>
          </a:p>
        </p:txBody>
      </p:sp>
      <p:sp>
        <p:nvSpPr>
          <p:cNvPr id="3" name="Content Placeholder 2"/>
          <p:cNvSpPr>
            <a:spLocks noGrp="1"/>
          </p:cNvSpPr>
          <p:nvPr>
            <p:ph idx="1"/>
          </p:nvPr>
        </p:nvSpPr>
        <p:spPr/>
        <p:txBody>
          <a:bodyPr/>
          <a:lstStyle/>
          <a:p>
            <a:pPr marL="0" indent="0">
              <a:buNone/>
            </a:pPr>
            <a:r>
              <a:rPr lang="en-US" dirty="0" smtClean="0"/>
              <a:t>LinkedIn Profile Categories: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46647328"/>
              </p:ext>
            </p:extLst>
          </p:nvPr>
        </p:nvGraphicFramePr>
        <p:xfrm>
          <a:off x="2266142" y="2914227"/>
          <a:ext cx="8128000" cy="32359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447323706"/>
                    </a:ext>
                  </a:extLst>
                </a:gridCol>
                <a:gridCol w="4064000">
                  <a:extLst>
                    <a:ext uri="{9D8B030D-6E8A-4147-A177-3AD203B41FA5}">
                      <a16:colId xmlns:a16="http://schemas.microsoft.com/office/drawing/2014/main" val="3616395515"/>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3810330303"/>
                  </a:ext>
                </a:extLst>
              </a:tr>
              <a:tr h="370840">
                <a:tc>
                  <a:txBody>
                    <a:bodyPr/>
                    <a:lstStyle/>
                    <a:p>
                      <a:pPr marL="285750" indent="-285750">
                        <a:buFont typeface="Arial" panose="020B0604020202020204" pitchFamily="34" charset="0"/>
                        <a:buChar char="•"/>
                      </a:pPr>
                      <a:r>
                        <a:rPr lang="en-US" dirty="0" smtClean="0"/>
                        <a:t>Endorsements</a:t>
                      </a:r>
                      <a:endParaRPr lang="en-US" dirty="0"/>
                    </a:p>
                  </a:txBody>
                  <a:tcPr/>
                </a:tc>
                <a:tc>
                  <a:txBody>
                    <a:bodyPr/>
                    <a:lstStyle/>
                    <a:p>
                      <a:pPr marL="285750" indent="-285750">
                        <a:buFont typeface="Arial" panose="020B0604020202020204" pitchFamily="34" charset="0"/>
                        <a:buChar char="•"/>
                      </a:pPr>
                      <a:r>
                        <a:rPr lang="en-US" dirty="0" smtClean="0"/>
                        <a:t>Short bio/intro</a:t>
                      </a:r>
                      <a:endParaRPr lang="en-US" dirty="0"/>
                    </a:p>
                  </a:txBody>
                  <a:tcPr/>
                </a:tc>
                <a:extLst>
                  <a:ext uri="{0D108BD9-81ED-4DB2-BD59-A6C34878D82A}">
                    <a16:rowId xmlns:a16="http://schemas.microsoft.com/office/drawing/2014/main" val="863968594"/>
                  </a:ext>
                </a:extLst>
              </a:tr>
              <a:tr h="370840">
                <a:tc>
                  <a:txBody>
                    <a:bodyPr/>
                    <a:lstStyle/>
                    <a:p>
                      <a:pPr marL="285750" indent="-285750">
                        <a:buFont typeface="Arial" panose="020B0604020202020204" pitchFamily="34" charset="0"/>
                        <a:buChar char="•"/>
                      </a:pPr>
                      <a:r>
                        <a:rPr lang="en-US" dirty="0" smtClean="0"/>
                        <a:t>Current work info</a:t>
                      </a:r>
                      <a:endParaRPr lang="en-US" dirty="0"/>
                    </a:p>
                  </a:txBody>
                  <a:tcPr/>
                </a:tc>
                <a:tc>
                  <a:txBody>
                    <a:bodyPr/>
                    <a:lstStyle/>
                    <a:p>
                      <a:pPr marL="285750" indent="-285750">
                        <a:buFont typeface="Arial" panose="020B0604020202020204" pitchFamily="34" charset="0"/>
                        <a:buChar char="•"/>
                      </a:pPr>
                      <a:r>
                        <a:rPr lang="en-US" dirty="0" smtClean="0"/>
                        <a:t>Articles (posted on LinkedIn)</a:t>
                      </a:r>
                      <a:endParaRPr lang="en-US" dirty="0"/>
                    </a:p>
                  </a:txBody>
                  <a:tcPr/>
                </a:tc>
                <a:extLst>
                  <a:ext uri="{0D108BD9-81ED-4DB2-BD59-A6C34878D82A}">
                    <a16:rowId xmlns:a16="http://schemas.microsoft.com/office/drawing/2014/main" val="3717079374"/>
                  </a:ext>
                </a:extLst>
              </a:tr>
              <a:tr h="370840">
                <a:tc>
                  <a:txBody>
                    <a:bodyPr/>
                    <a:lstStyle/>
                    <a:p>
                      <a:pPr marL="285750" indent="-285750">
                        <a:buFont typeface="Arial" panose="020B0604020202020204" pitchFamily="34" charset="0"/>
                        <a:buChar char="•"/>
                      </a:pPr>
                      <a:r>
                        <a:rPr lang="en-US" dirty="0" smtClean="0"/>
                        <a:t>Media/Links</a:t>
                      </a:r>
                      <a:endParaRPr lang="en-US" dirty="0"/>
                    </a:p>
                  </a:txBody>
                  <a:tcPr/>
                </a:tc>
                <a:tc>
                  <a:txBody>
                    <a:bodyPr/>
                    <a:lstStyle/>
                    <a:p>
                      <a:pPr marL="285750" indent="-285750">
                        <a:buFont typeface="Arial" panose="020B0604020202020204" pitchFamily="34" charset="0"/>
                        <a:buChar char="•"/>
                      </a:pPr>
                      <a:r>
                        <a:rPr lang="en-US" dirty="0" smtClean="0"/>
                        <a:t>Experience</a:t>
                      </a:r>
                      <a:endParaRPr lang="en-US" dirty="0"/>
                    </a:p>
                  </a:txBody>
                  <a:tcPr/>
                </a:tc>
                <a:extLst>
                  <a:ext uri="{0D108BD9-81ED-4DB2-BD59-A6C34878D82A}">
                    <a16:rowId xmlns:a16="http://schemas.microsoft.com/office/drawing/2014/main" val="1028512251"/>
                  </a:ext>
                </a:extLst>
              </a:tr>
              <a:tr h="370840">
                <a:tc>
                  <a:txBody>
                    <a:bodyPr/>
                    <a:lstStyle/>
                    <a:p>
                      <a:pPr marL="285750" indent="-285750">
                        <a:buFont typeface="Arial" panose="020B0604020202020204" pitchFamily="34" charset="0"/>
                        <a:buChar char="•"/>
                      </a:pPr>
                      <a:r>
                        <a:rPr lang="en-US" dirty="0" smtClean="0"/>
                        <a:t>Education</a:t>
                      </a:r>
                      <a:endParaRPr lang="en-US" dirty="0"/>
                    </a:p>
                  </a:txBody>
                  <a:tcPr/>
                </a:tc>
                <a:tc>
                  <a:txBody>
                    <a:bodyPr/>
                    <a:lstStyle/>
                    <a:p>
                      <a:pPr marL="285750" indent="-285750">
                        <a:buFont typeface="Arial" panose="020B0604020202020204" pitchFamily="34" charset="0"/>
                        <a:buChar char="•"/>
                      </a:pPr>
                      <a:r>
                        <a:rPr lang="en-US" dirty="0" smtClean="0"/>
                        <a:t>Volunteer Experience</a:t>
                      </a:r>
                      <a:endParaRPr lang="en-US" dirty="0"/>
                    </a:p>
                  </a:txBody>
                  <a:tcPr/>
                </a:tc>
                <a:extLst>
                  <a:ext uri="{0D108BD9-81ED-4DB2-BD59-A6C34878D82A}">
                    <a16:rowId xmlns:a16="http://schemas.microsoft.com/office/drawing/2014/main" val="185361787"/>
                  </a:ext>
                </a:extLst>
              </a:tr>
              <a:tr h="370840">
                <a:tc>
                  <a:txBody>
                    <a:bodyPr/>
                    <a:lstStyle/>
                    <a:p>
                      <a:pPr marL="285750" indent="-285750">
                        <a:buFont typeface="Arial" panose="020B0604020202020204" pitchFamily="34" charset="0"/>
                        <a:buChar char="•"/>
                      </a:pPr>
                      <a:r>
                        <a:rPr lang="en-US" dirty="0" smtClean="0"/>
                        <a:t>Featured Skills and Endorsements</a:t>
                      </a:r>
                      <a:endParaRPr lang="en-US" dirty="0"/>
                    </a:p>
                  </a:txBody>
                  <a:tcPr/>
                </a:tc>
                <a:tc>
                  <a:txBody>
                    <a:bodyPr/>
                    <a:lstStyle/>
                    <a:p>
                      <a:pPr marL="285750" indent="-285750">
                        <a:buFont typeface="Arial" panose="020B0604020202020204" pitchFamily="34" charset="0"/>
                        <a:buChar char="•"/>
                      </a:pPr>
                      <a:r>
                        <a:rPr lang="en-US" dirty="0" smtClean="0"/>
                        <a:t>Accomplishments</a:t>
                      </a:r>
                      <a:endParaRPr lang="en-US" dirty="0"/>
                    </a:p>
                  </a:txBody>
                  <a:tcPr/>
                </a:tc>
                <a:extLst>
                  <a:ext uri="{0D108BD9-81ED-4DB2-BD59-A6C34878D82A}">
                    <a16:rowId xmlns:a16="http://schemas.microsoft.com/office/drawing/2014/main" val="593983873"/>
                  </a:ext>
                </a:extLst>
              </a:tr>
              <a:tr h="370840">
                <a:tc>
                  <a:txBody>
                    <a:bodyPr/>
                    <a:lstStyle/>
                    <a:p>
                      <a:pPr marL="285750" indent="-285750">
                        <a:buFont typeface="Arial" panose="020B0604020202020204" pitchFamily="34" charset="0"/>
                        <a:buChar char="•"/>
                      </a:pPr>
                      <a:r>
                        <a:rPr lang="en-US" dirty="0" smtClean="0"/>
                        <a:t>Interests/Public Groups</a:t>
                      </a:r>
                      <a:endParaRPr lang="en-US" dirty="0"/>
                    </a:p>
                  </a:txBody>
                  <a:tcPr/>
                </a:tc>
                <a:tc>
                  <a:txBody>
                    <a:bodyPr/>
                    <a:lstStyle/>
                    <a:p>
                      <a:pPr marL="285750" indent="-285750">
                        <a:buFont typeface="Arial" panose="020B0604020202020204" pitchFamily="34" charset="0"/>
                        <a:buChar char="•"/>
                      </a:pPr>
                      <a:r>
                        <a:rPr lang="en-US" dirty="0" smtClean="0"/>
                        <a:t>Publications</a:t>
                      </a:r>
                      <a:endParaRPr lang="en-US" dirty="0"/>
                    </a:p>
                  </a:txBody>
                  <a:tcPr/>
                </a:tc>
                <a:extLst>
                  <a:ext uri="{0D108BD9-81ED-4DB2-BD59-A6C34878D82A}">
                    <a16:rowId xmlns:a16="http://schemas.microsoft.com/office/drawing/2014/main" val="1940388371"/>
                  </a:ext>
                </a:extLst>
              </a:tr>
              <a:tr h="370840">
                <a:tc>
                  <a:txBody>
                    <a:bodyPr/>
                    <a:lstStyle/>
                    <a:p>
                      <a:pPr marL="285750" indent="-285750">
                        <a:buFont typeface="Arial" panose="020B0604020202020204" pitchFamily="34" charset="0"/>
                        <a:buChar char="•"/>
                      </a:pPr>
                      <a:r>
                        <a:rPr lang="en-US" dirty="0" smtClean="0"/>
                        <a:t>Coursework, Certifications, Test Scores, Projects, Patents</a:t>
                      </a:r>
                      <a:endParaRPr lang="en-US" dirty="0"/>
                    </a:p>
                  </a:txBody>
                  <a:tcPr/>
                </a:tc>
                <a:tc>
                  <a:txBody>
                    <a:bodyPr/>
                    <a:lstStyle/>
                    <a:p>
                      <a:pPr marL="285750" indent="-285750">
                        <a:buFont typeface="Arial" panose="020B0604020202020204" pitchFamily="34" charset="0"/>
                        <a:buChar char="•"/>
                      </a:pPr>
                      <a:r>
                        <a:rPr lang="en-US" dirty="0" smtClean="0"/>
                        <a:t>Languages</a:t>
                      </a:r>
                      <a:endParaRPr lang="en-US" dirty="0"/>
                    </a:p>
                  </a:txBody>
                  <a:tcPr/>
                </a:tc>
                <a:extLst>
                  <a:ext uri="{0D108BD9-81ED-4DB2-BD59-A6C34878D82A}">
                    <a16:rowId xmlns:a16="http://schemas.microsoft.com/office/drawing/2014/main" val="468957500"/>
                  </a:ext>
                </a:extLst>
              </a:tr>
            </a:tbl>
          </a:graphicData>
        </a:graphic>
      </p:graphicFrame>
    </p:spTree>
    <p:extLst>
      <p:ext uri="{BB962C8B-B14F-4D97-AF65-F5344CB8AC3E}">
        <p14:creationId xmlns:p14="http://schemas.microsoft.com/office/powerpoint/2010/main" val="2817648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a:t>
            </a:r>
            <a:endParaRPr lang="en-US" dirty="0"/>
          </a:p>
        </p:txBody>
      </p:sp>
      <p:sp>
        <p:nvSpPr>
          <p:cNvPr id="3" name="Content Placeholder 2"/>
          <p:cNvSpPr>
            <a:spLocks noGrp="1"/>
          </p:cNvSpPr>
          <p:nvPr>
            <p:ph idx="1"/>
          </p:nvPr>
        </p:nvSpPr>
        <p:spPr/>
        <p:txBody>
          <a:bodyPr/>
          <a:lstStyle/>
          <a:p>
            <a:pPr marL="0" indent="0">
              <a:buNone/>
            </a:pPr>
            <a:r>
              <a:rPr lang="en-US" dirty="0" smtClean="0"/>
              <a:t>Consider pulling in your presentations and other multimedia accomplishments!</a:t>
            </a:r>
          </a:p>
          <a:p>
            <a:r>
              <a:rPr lang="en-US" dirty="0" smtClean="0"/>
              <a:t>Posters &amp; research visualization</a:t>
            </a:r>
          </a:p>
          <a:p>
            <a:r>
              <a:rPr lang="en-US" dirty="0" err="1" smtClean="0"/>
              <a:t>Powerpoints</a:t>
            </a:r>
            <a:r>
              <a:rPr lang="en-US" dirty="0" smtClean="0"/>
              <a:t> and presentations from conferences</a:t>
            </a:r>
          </a:p>
          <a:p>
            <a:r>
              <a:rPr lang="en-US" dirty="0" smtClean="0"/>
              <a:t>Publication manuscripts or links to full articles</a:t>
            </a:r>
          </a:p>
          <a:p>
            <a:r>
              <a:rPr lang="en-US" dirty="0" smtClean="0"/>
              <a:t>Photos and video of work and research</a:t>
            </a:r>
            <a:endParaRPr lang="en-US" dirty="0"/>
          </a:p>
        </p:txBody>
      </p:sp>
    </p:spTree>
    <p:extLst>
      <p:ext uri="{BB962C8B-B14F-4D97-AF65-F5344CB8AC3E}">
        <p14:creationId xmlns:p14="http://schemas.microsoft.com/office/powerpoint/2010/main" val="333043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Resumes, CV, Social Media</a:t>
            </a:r>
            <a:endParaRPr lang="en-US" dirty="0"/>
          </a:p>
        </p:txBody>
      </p:sp>
      <p:sp>
        <p:nvSpPr>
          <p:cNvPr id="3" name="Content Placeholder 2"/>
          <p:cNvSpPr>
            <a:spLocks noGrp="1"/>
          </p:cNvSpPr>
          <p:nvPr>
            <p:ph idx="1"/>
          </p:nvPr>
        </p:nvSpPr>
        <p:spPr/>
        <p:txBody>
          <a:bodyPr/>
          <a:lstStyle/>
          <a:p>
            <a:r>
              <a:rPr lang="en-US" dirty="0" smtClean="0"/>
              <a:t>Effective and succinct communication</a:t>
            </a:r>
          </a:p>
          <a:p>
            <a:r>
              <a:rPr lang="en-US" dirty="0" smtClean="0"/>
              <a:t>Resume</a:t>
            </a:r>
          </a:p>
          <a:p>
            <a:r>
              <a:rPr lang="en-US" dirty="0" smtClean="0"/>
              <a:t>CV</a:t>
            </a:r>
          </a:p>
          <a:p>
            <a:r>
              <a:rPr lang="en-US" dirty="0" smtClean="0"/>
              <a:t>LinkedIn and Social Media</a:t>
            </a:r>
            <a:endParaRPr lang="en-US" dirty="0"/>
          </a:p>
        </p:txBody>
      </p:sp>
    </p:spTree>
    <p:extLst>
      <p:ext uri="{BB962C8B-B14F-4D97-AF65-F5344CB8AC3E}">
        <p14:creationId xmlns:p14="http://schemas.microsoft.com/office/powerpoint/2010/main" val="3040820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Misty </a:t>
            </a:r>
            <a:r>
              <a:rPr lang="en-US" dirty="0" err="1" smtClean="0"/>
              <a:t>Bentz</a:t>
            </a:r>
            <a:r>
              <a:rPr lang="en-US" dirty="0"/>
              <a:t>: </a:t>
            </a:r>
            <a:r>
              <a:rPr lang="en-US" dirty="0">
                <a:hlinkClick r:id="rId2"/>
              </a:rPr>
              <a:t>https://www.linkedin.com/in/misty-bentz-99b2744</a:t>
            </a:r>
            <a:r>
              <a:rPr lang="en-US" dirty="0" smtClean="0">
                <a:hlinkClick r:id="rId2"/>
              </a:rPr>
              <a:t>/</a:t>
            </a:r>
            <a:r>
              <a:rPr lang="en-US" dirty="0" smtClean="0"/>
              <a:t> </a:t>
            </a:r>
            <a:endParaRPr lang="en-US" dirty="0"/>
          </a:p>
        </p:txBody>
      </p:sp>
    </p:spTree>
    <p:extLst>
      <p:ext uri="{BB962C8B-B14F-4D97-AF65-F5344CB8AC3E}">
        <p14:creationId xmlns:p14="http://schemas.microsoft.com/office/powerpoint/2010/main" val="102531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a:t>
            </a:r>
            <a:endParaRPr lang="en-US" dirty="0"/>
          </a:p>
        </p:txBody>
      </p:sp>
      <p:sp>
        <p:nvSpPr>
          <p:cNvPr id="3" name="Content Placeholder 2"/>
          <p:cNvSpPr>
            <a:spLocks noGrp="1"/>
          </p:cNvSpPr>
          <p:nvPr>
            <p:ph idx="1"/>
          </p:nvPr>
        </p:nvSpPr>
        <p:spPr/>
        <p:txBody>
          <a:bodyPr/>
          <a:lstStyle/>
          <a:p>
            <a:r>
              <a:rPr lang="en-US" dirty="0" smtClean="0"/>
              <a:t>Audience &amp; Purpose</a:t>
            </a:r>
          </a:p>
          <a:p>
            <a:r>
              <a:rPr lang="en-US" dirty="0" smtClean="0"/>
              <a:t>Vocabulary</a:t>
            </a:r>
          </a:p>
          <a:p>
            <a:r>
              <a:rPr lang="en-US" dirty="0" smtClean="0"/>
              <a:t>Top 3</a:t>
            </a:r>
          </a:p>
          <a:p>
            <a:r>
              <a:rPr lang="en-US" dirty="0" smtClean="0"/>
              <a:t>Individuality</a:t>
            </a:r>
          </a:p>
          <a:p>
            <a:r>
              <a:rPr lang="en-US" dirty="0" smtClean="0"/>
              <a:t>Impeccable editing!</a:t>
            </a:r>
            <a:endParaRPr lang="en-US" dirty="0"/>
          </a:p>
        </p:txBody>
      </p:sp>
    </p:spTree>
    <p:extLst>
      <p:ext uri="{BB962C8B-B14F-4D97-AF65-F5344CB8AC3E}">
        <p14:creationId xmlns:p14="http://schemas.microsoft.com/office/powerpoint/2010/main" val="1888306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There is no official or mandated format or requirements for a resume. A resume is simply a summary document on your work experience, education and skill set.  </a:t>
            </a:r>
          </a:p>
          <a:p>
            <a:pPr marL="0" indent="0">
              <a:buNone/>
            </a:pPr>
            <a:r>
              <a:rPr lang="en-US" dirty="0" smtClean="0"/>
              <a:t>A resume should typically include:</a:t>
            </a:r>
          </a:p>
          <a:p>
            <a:r>
              <a:rPr lang="en-US" dirty="0" smtClean="0"/>
              <a:t>Your full name, address, telephone number and e-mail</a:t>
            </a:r>
          </a:p>
          <a:p>
            <a:r>
              <a:rPr lang="en-US" dirty="0" smtClean="0"/>
              <a:t>Your educational history from college (current) on – include institution, years attended, degrees awarded (or in progress), major/minor and any awards or honors </a:t>
            </a:r>
          </a:p>
          <a:p>
            <a:pPr lvl="1"/>
            <a:r>
              <a:rPr lang="en-US" dirty="0" smtClean="0"/>
              <a:t>Maybe: GPA, High School, Clubs</a:t>
            </a:r>
          </a:p>
          <a:p>
            <a:r>
              <a:rPr lang="en-US" dirty="0" smtClean="0"/>
              <a:t>Your </a:t>
            </a:r>
            <a:r>
              <a:rPr lang="en-US" u="sng" dirty="0" smtClean="0"/>
              <a:t>relevant</a:t>
            </a:r>
            <a:r>
              <a:rPr lang="en-US" dirty="0" smtClean="0"/>
              <a:t> work history including place of employment, dates of employment, short summary of job duties, and promotions and major accomplishments</a:t>
            </a:r>
          </a:p>
          <a:p>
            <a:pPr lvl="1"/>
            <a:r>
              <a:rPr lang="en-US" dirty="0" smtClean="0"/>
              <a:t>Don’t worry too much about…part time vs. full time, volunteer vs. paid, high school jobs unrelated to what you’re applying to, very short periods of employment (3 months or less)</a:t>
            </a:r>
          </a:p>
          <a:p>
            <a:pPr lvl="1"/>
            <a:r>
              <a:rPr lang="en-US" dirty="0" smtClean="0"/>
              <a:t>Things like salary and references can be included elsewhere in job applications</a:t>
            </a:r>
            <a:endParaRPr lang="en-US" dirty="0"/>
          </a:p>
        </p:txBody>
      </p:sp>
    </p:spTree>
    <p:extLst>
      <p:ext uri="{BB962C8B-B14F-4D97-AF65-F5344CB8AC3E}">
        <p14:creationId xmlns:p14="http://schemas.microsoft.com/office/powerpoint/2010/main" val="3669849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a:t>
            </a:r>
            <a:endParaRPr lang="en-US" dirty="0"/>
          </a:p>
        </p:txBody>
      </p:sp>
      <p:sp>
        <p:nvSpPr>
          <p:cNvPr id="3" name="Content Placeholder 2"/>
          <p:cNvSpPr>
            <a:spLocks noGrp="1"/>
          </p:cNvSpPr>
          <p:nvPr>
            <p:ph idx="1"/>
          </p:nvPr>
        </p:nvSpPr>
        <p:spPr/>
        <p:txBody>
          <a:bodyPr/>
          <a:lstStyle/>
          <a:p>
            <a:pPr marL="0" indent="0">
              <a:buNone/>
            </a:pPr>
            <a:r>
              <a:rPr lang="en-US" dirty="0" smtClean="0"/>
              <a:t>A resume can and should contain some of the following:</a:t>
            </a:r>
          </a:p>
          <a:p>
            <a:r>
              <a:rPr lang="en-US" dirty="0" smtClean="0"/>
              <a:t>Honors &amp; Awards</a:t>
            </a:r>
          </a:p>
          <a:p>
            <a:r>
              <a:rPr lang="en-US" dirty="0" smtClean="0"/>
              <a:t>Technical skills that are relevant to your field</a:t>
            </a:r>
          </a:p>
          <a:p>
            <a:r>
              <a:rPr lang="en-US" dirty="0" smtClean="0"/>
              <a:t>Your knowledge level on software, languages, or other unique skill sets (if you have it)</a:t>
            </a:r>
          </a:p>
          <a:p>
            <a:r>
              <a:rPr lang="en-US" dirty="0" smtClean="0"/>
              <a:t>Volunteer work that is in addition to your work history and related to your field</a:t>
            </a:r>
          </a:p>
          <a:p>
            <a:endParaRPr lang="en-US" dirty="0"/>
          </a:p>
        </p:txBody>
      </p:sp>
    </p:spTree>
    <p:extLst>
      <p:ext uri="{BB962C8B-B14F-4D97-AF65-F5344CB8AC3E}">
        <p14:creationId xmlns:p14="http://schemas.microsoft.com/office/powerpoint/2010/main" val="145418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a:t>
            </a:r>
            <a:endParaRPr lang="en-US" dirty="0"/>
          </a:p>
        </p:txBody>
      </p:sp>
      <p:sp>
        <p:nvSpPr>
          <p:cNvPr id="3" name="Content Placeholder 2"/>
          <p:cNvSpPr>
            <a:spLocks noGrp="1"/>
          </p:cNvSpPr>
          <p:nvPr>
            <p:ph idx="1"/>
          </p:nvPr>
        </p:nvSpPr>
        <p:spPr/>
        <p:txBody>
          <a:bodyPr/>
          <a:lstStyle/>
          <a:p>
            <a:pPr marL="0" indent="0">
              <a:buNone/>
            </a:pPr>
            <a:r>
              <a:rPr lang="en-US" dirty="0" smtClean="0"/>
              <a:t>In some instances you might want to include…</a:t>
            </a:r>
          </a:p>
          <a:p>
            <a:r>
              <a:rPr lang="en-US" dirty="0" smtClean="0"/>
              <a:t>Hobbies and volunteer work outside of your field (if it is positive and shows who you are as a person)</a:t>
            </a:r>
          </a:p>
          <a:p>
            <a:r>
              <a:rPr lang="en-US" dirty="0" smtClean="0"/>
              <a:t>Salary &amp; references if asked for (usually these can be attached in a separate document or be part of your cover letter or application, but sometimes they get folded in)</a:t>
            </a:r>
            <a:endParaRPr lang="en-US" dirty="0"/>
          </a:p>
        </p:txBody>
      </p:sp>
    </p:spTree>
    <p:extLst>
      <p:ext uri="{BB962C8B-B14F-4D97-AF65-F5344CB8AC3E}">
        <p14:creationId xmlns:p14="http://schemas.microsoft.com/office/powerpoint/2010/main" val="2155529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a:t>
            </a:r>
            <a:endParaRPr lang="en-US" dirty="0"/>
          </a:p>
        </p:txBody>
      </p:sp>
      <p:sp>
        <p:nvSpPr>
          <p:cNvPr id="3" name="Content Placeholder 2"/>
          <p:cNvSpPr>
            <a:spLocks noGrp="1"/>
          </p:cNvSpPr>
          <p:nvPr>
            <p:ph idx="1"/>
          </p:nvPr>
        </p:nvSpPr>
        <p:spPr>
          <a:xfrm>
            <a:off x="1371600" y="1712422"/>
            <a:ext cx="9601200" cy="4987636"/>
          </a:xfrm>
        </p:spPr>
        <p:txBody>
          <a:bodyPr>
            <a:normAutofit fontScale="70000" lnSpcReduction="20000"/>
          </a:bodyPr>
          <a:lstStyle/>
          <a:p>
            <a:pPr marL="0" indent="0">
              <a:buNone/>
            </a:pPr>
            <a:r>
              <a:rPr lang="en-US" dirty="0" smtClean="0"/>
              <a:t>A few words about best practices and common mistakes…</a:t>
            </a:r>
          </a:p>
          <a:p>
            <a:r>
              <a:rPr lang="en-US" dirty="0" smtClean="0"/>
              <a:t>Resume “statement” – not needed</a:t>
            </a:r>
          </a:p>
          <a:p>
            <a:r>
              <a:rPr lang="en-US" dirty="0" smtClean="0"/>
              <a:t>1 page please!!!!!!!!!!!!!!!!!</a:t>
            </a:r>
          </a:p>
          <a:p>
            <a:r>
              <a:rPr lang="en-US" dirty="0" smtClean="0"/>
              <a:t>Include data about your job performance but briefly – use cover letter to expound upon accomplishments (</a:t>
            </a:r>
            <a:r>
              <a:rPr lang="en-US" dirty="0" err="1" smtClean="0"/>
              <a:t>ie</a:t>
            </a:r>
            <a:r>
              <a:rPr lang="en-US" dirty="0" smtClean="0"/>
              <a:t>: “I increased productivity by 15%”)</a:t>
            </a:r>
          </a:p>
          <a:p>
            <a:r>
              <a:rPr lang="en-US" dirty="0" smtClean="0"/>
              <a:t>Consistent, well-organized, easy to read and </a:t>
            </a:r>
            <a:r>
              <a:rPr lang="en-US" sz="3600" dirty="0" smtClean="0"/>
              <a:t>skim</a:t>
            </a:r>
          </a:p>
          <a:p>
            <a:r>
              <a:rPr lang="en-US" dirty="0" smtClean="0"/>
              <a:t>Whenever possible, match the language and terms in  your resume to the job application you are submitting</a:t>
            </a:r>
          </a:p>
          <a:p>
            <a:r>
              <a:rPr lang="en-US" dirty="0" smtClean="0"/>
              <a:t>You should show you are familiar with industry jargon and terms but you ALSO don’t know exactly who is reading your resume – make sure you are spelling out acronyms and including clarifying information about your skills</a:t>
            </a:r>
          </a:p>
          <a:p>
            <a:r>
              <a:rPr lang="en-US" dirty="0" smtClean="0"/>
              <a:t>Do not include an image on your resume. This is common practice in some countries in the world, but is not typical for the US/Canada and could actually lead to some hiring issues…</a:t>
            </a:r>
          </a:p>
          <a:p>
            <a:r>
              <a:rPr lang="en-US" dirty="0" smtClean="0"/>
              <a:t>When you’re applying for jobs you should separate what you did to what your team did.  It’s fine to start broad and say “my research team worked on….” but when you are writing or talking about yourself as part of the process, you need to isolate out what YOU accomplished personally and how it contributed to the whole</a:t>
            </a:r>
          </a:p>
          <a:p>
            <a:r>
              <a:rPr lang="en-US" dirty="0" smtClean="0"/>
              <a:t>A resume (or a CV) is not a legal document – you are providing a summary of your work history for a potential employer. While you want to be honest and thorough you get to decide what to focus on and how to portray the information.  During an application an employer may want a full work history or detailed info for a background check or similar </a:t>
            </a:r>
            <a:endParaRPr lang="en-US" dirty="0"/>
          </a:p>
        </p:txBody>
      </p:sp>
    </p:spTree>
    <p:extLst>
      <p:ext uri="{BB962C8B-B14F-4D97-AF65-F5344CB8AC3E}">
        <p14:creationId xmlns:p14="http://schemas.microsoft.com/office/powerpoint/2010/main" val="1910884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Resources</a:t>
            </a:r>
            <a:endParaRPr lang="en-US" dirty="0"/>
          </a:p>
        </p:txBody>
      </p:sp>
      <p:sp>
        <p:nvSpPr>
          <p:cNvPr id="3" name="Content Placeholder 2"/>
          <p:cNvSpPr>
            <a:spLocks noGrp="1"/>
          </p:cNvSpPr>
          <p:nvPr>
            <p:ph idx="1"/>
          </p:nvPr>
        </p:nvSpPr>
        <p:spPr/>
        <p:txBody>
          <a:bodyPr/>
          <a:lstStyle/>
          <a:p>
            <a:r>
              <a:rPr lang="en-US" dirty="0" smtClean="0"/>
              <a:t>Career Services “A” </a:t>
            </a:r>
            <a:r>
              <a:rPr lang="en-US" dirty="0"/>
              <a:t>Resume Guide: </a:t>
            </a:r>
            <a:r>
              <a:rPr lang="en-US" dirty="0">
                <a:hlinkClick r:id="rId2"/>
              </a:rPr>
              <a:t>http://</a:t>
            </a:r>
            <a:r>
              <a:rPr lang="en-US" dirty="0" smtClean="0">
                <a:hlinkClick r:id="rId2"/>
              </a:rPr>
              <a:t>career.arizona.edu/a-resume-guide</a:t>
            </a:r>
            <a:endParaRPr lang="en-US" dirty="0" smtClean="0"/>
          </a:p>
          <a:p>
            <a:r>
              <a:rPr lang="en-US" dirty="0"/>
              <a:t>Resume Checklist: </a:t>
            </a:r>
            <a:r>
              <a:rPr lang="en-US" dirty="0">
                <a:hlinkClick r:id="rId3"/>
              </a:rPr>
              <a:t>http://</a:t>
            </a:r>
            <a:r>
              <a:rPr lang="en-US" dirty="0" smtClean="0">
                <a:hlinkClick r:id="rId3"/>
              </a:rPr>
              <a:t>career.arizona.edu/resume-checklist</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084963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a:t>
            </a:r>
            <a:endParaRPr lang="en-US" dirty="0"/>
          </a:p>
        </p:txBody>
      </p:sp>
      <p:sp>
        <p:nvSpPr>
          <p:cNvPr id="3" name="Content Placeholder 2"/>
          <p:cNvSpPr>
            <a:spLocks noGrp="1"/>
          </p:cNvSpPr>
          <p:nvPr>
            <p:ph idx="1"/>
          </p:nvPr>
        </p:nvSpPr>
        <p:spPr/>
        <p:txBody>
          <a:bodyPr/>
          <a:lstStyle/>
          <a:p>
            <a:pPr marL="0" indent="0">
              <a:buNone/>
            </a:pPr>
            <a:r>
              <a:rPr lang="en-US" dirty="0" smtClean="0"/>
              <a:t>The differences between a resume and a Curriculum Vitae (CV) is thoroughness and audience.</a:t>
            </a:r>
          </a:p>
          <a:p>
            <a:r>
              <a:rPr lang="en-US" dirty="0" smtClean="0"/>
              <a:t>CVs are used to provide detailed information for applicants in a particular discipline, and many academics, Ph.D. students and educators use CVs.  </a:t>
            </a:r>
          </a:p>
          <a:p>
            <a:r>
              <a:rPr lang="en-US" dirty="0" smtClean="0"/>
              <a:t>A CV includes details on publications and showcases specific areas of expertise</a:t>
            </a:r>
          </a:p>
          <a:p>
            <a:r>
              <a:rPr lang="en-US" dirty="0" smtClean="0"/>
              <a:t>A CV may be requested not only for academic/research job applications but also for grants, scholarships and internships</a:t>
            </a:r>
          </a:p>
          <a:p>
            <a:r>
              <a:rPr lang="en-US" dirty="0" smtClean="0"/>
              <a:t>As with resumes, there is no one specific template – look at what others in your field have done, search for suggested templates and find one that works for you, and work with your faculty advisor to hone and improve</a:t>
            </a:r>
            <a:endParaRPr lang="en-US" dirty="0"/>
          </a:p>
        </p:txBody>
      </p:sp>
    </p:spTree>
    <p:extLst>
      <p:ext uri="{BB962C8B-B14F-4D97-AF65-F5344CB8AC3E}">
        <p14:creationId xmlns:p14="http://schemas.microsoft.com/office/powerpoint/2010/main" val="117822914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497</TotalTime>
  <Words>1232</Words>
  <Application>Microsoft Office PowerPoint</Application>
  <PresentationFormat>Widescreen</PresentationFormat>
  <Paragraphs>134</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Franklin Gothic Book</vt:lpstr>
      <vt:lpstr>Crop</vt:lpstr>
      <vt:lpstr>Resumes and Social Media</vt:lpstr>
      <vt:lpstr>Resumes, CV, Social Media</vt:lpstr>
      <vt:lpstr>Effective communication</vt:lpstr>
      <vt:lpstr>Resume</vt:lpstr>
      <vt:lpstr>Resume</vt:lpstr>
      <vt:lpstr>Resume</vt:lpstr>
      <vt:lpstr>Resume</vt:lpstr>
      <vt:lpstr>Resume Resources</vt:lpstr>
      <vt:lpstr>CV</vt:lpstr>
      <vt:lpstr>CV</vt:lpstr>
      <vt:lpstr>CV</vt:lpstr>
      <vt:lpstr>CV</vt:lpstr>
      <vt:lpstr>LinkedIn &amp; Social Media</vt:lpstr>
      <vt:lpstr>LinkedIn &amp; Social Media</vt:lpstr>
      <vt:lpstr>LinkedIn &amp; Social Media</vt:lpstr>
      <vt:lpstr>Priorities</vt:lpstr>
      <vt:lpstr>Priorities</vt:lpstr>
      <vt:lpstr>Extras</vt:lpstr>
      <vt:lpstr>Extras</vt:lpstr>
      <vt:lpstr>Examples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Resumes and Social Media</dc:title>
  <dc:creator>Brown, Holly B - (brownhb)</dc:creator>
  <cp:lastModifiedBy>Brown, Holly B - (brownhb)</cp:lastModifiedBy>
  <cp:revision>19</cp:revision>
  <dcterms:created xsi:type="dcterms:W3CDTF">2017-04-02T22:39:50Z</dcterms:created>
  <dcterms:modified xsi:type="dcterms:W3CDTF">2017-04-05T23:09:46Z</dcterms:modified>
</cp:coreProperties>
</file>